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62" r:id="rId2"/>
    <p:sldId id="263" r:id="rId3"/>
    <p:sldId id="259" r:id="rId4"/>
    <p:sldId id="319" r:id="rId5"/>
    <p:sldId id="265" r:id="rId6"/>
    <p:sldId id="329" r:id="rId7"/>
    <p:sldId id="328" r:id="rId8"/>
    <p:sldId id="327" r:id="rId9"/>
    <p:sldId id="320" r:id="rId10"/>
    <p:sldId id="321" r:id="rId11"/>
    <p:sldId id="313" r:id="rId12"/>
    <p:sldId id="296" r:id="rId13"/>
    <p:sldId id="297" r:id="rId14"/>
    <p:sldId id="304" r:id="rId15"/>
    <p:sldId id="314" r:id="rId16"/>
    <p:sldId id="322" r:id="rId17"/>
    <p:sldId id="307" r:id="rId18"/>
    <p:sldId id="301" r:id="rId19"/>
    <p:sldId id="302" r:id="rId20"/>
    <p:sldId id="323" r:id="rId21"/>
    <p:sldId id="30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66726-2EE5-4224-9533-218922D241FF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266DA-ABE4-46A7-B357-FB3CD12B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ADFAE-D99F-457E-953E-10264D692D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15C4B-9062-439F-92F6-4AE54C03D83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FDDA43-0371-4589-89B0-2525CBB7AB6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002840-06D5-4A27-9FB1-8247F610AF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79;&#1072;&#1076;&#1072;&#1095;&#1080;%203%20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-rech.ru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http://www.r-rech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851648" cy="123952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/>
                </a:solidFill>
                <a:effectLst/>
                <a:cs typeface="Times New Roman" pitchFamily="18" charset="0"/>
              </a:rPr>
              <a:t>Муниципальное бюджетное дошкольное образовательное учреждение детский сад компенсирующего вида №29  «Ёлочка» </a:t>
            </a:r>
            <a:br>
              <a:rPr lang="ru-RU" sz="1800" dirty="0" smtClean="0">
                <a:solidFill>
                  <a:schemeClr val="tx2"/>
                </a:solidFill>
                <a:effectLst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effectLst/>
                <a:cs typeface="Times New Roman" pitchFamily="18" charset="0"/>
              </a:rPr>
              <a:t>город Нижневартовск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214283" y="5084763"/>
            <a:ext cx="414340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подготовила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воспитатель 1 категории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МБДОУ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ДСКВ №29 «Ёлочка»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Чичерина Валентина  Борисовна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125" name="Picture 8" descr="IMGP2691"/>
          <p:cNvPicPr>
            <a:picLocks noChangeAspect="1" noChangeArrowheads="1"/>
          </p:cNvPicPr>
          <p:nvPr/>
        </p:nvPicPr>
        <p:blipFill>
          <a:blip r:embed="rId3" cstate="print">
            <a:lum bright="12000" contrast="-6000"/>
          </a:blip>
          <a:srcRect/>
          <a:stretch>
            <a:fillRect/>
          </a:stretch>
        </p:blipFill>
        <p:spPr bwMode="auto">
          <a:xfrm>
            <a:off x="5292725" y="2706688"/>
            <a:ext cx="36861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D:\Мои документы\Downloads\0_1bd40_33d2a936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357562"/>
            <a:ext cx="311738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395535" y="1772816"/>
            <a:ext cx="45368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Познавательное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занятие по воспитанию нравственных качеств у детей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«Спешите делать добрые дела»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для детей от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5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до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6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лет</a:t>
            </a:r>
          </a:p>
          <a:p>
            <a:pPr algn="ctr"/>
            <a:endParaRPr lang="ru-RU" sz="2400" b="1" i="1" dirty="0">
              <a:solidFill>
                <a:srgbClr val="B3DE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83671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Игра с мячом: «Скажи наоборот»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196752"/>
            <a:ext cx="5689327" cy="27363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Цель. </a:t>
            </a:r>
            <a:r>
              <a:rPr lang="ru-RU" sz="2000" dirty="0" smtClean="0">
                <a:solidFill>
                  <a:srgbClr val="002060"/>
                </a:solidFill>
              </a:rPr>
              <a:t>Упражнять в грамотном построении ответов на заданные вопросы. Совершенствовать умение  образовывать слова-антонимы (разорвать – склеить, толкнуть – обнять, ударить – приласкать, поломать – починить), обогащать словарный запас.</a:t>
            </a:r>
          </a:p>
          <a:p>
            <a:pPr marR="0" algn="l" eaLnBrk="1" hangingPunct="1"/>
            <a:endParaRPr lang="ru-RU" sz="2000" dirty="0" smtClean="0">
              <a:solidFill>
                <a:srgbClr val="0070C0"/>
              </a:solidFill>
            </a:endParaRPr>
          </a:p>
          <a:p>
            <a:pPr marR="0" algn="l" eaLnBrk="1" hangingPunct="1"/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11266" name="Picture 2" descr="F:\Фото для В.Б\DSC07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85860"/>
            <a:ext cx="3160595" cy="2719204"/>
          </a:xfrm>
          <a:prstGeom prst="rect">
            <a:avLst/>
          </a:prstGeom>
          <a:noFill/>
        </p:spPr>
      </p:pic>
      <p:pic>
        <p:nvPicPr>
          <p:cNvPr id="11267" name="Picture 3" descr="F:\Фото для В.Б\DSC07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0438"/>
            <a:ext cx="3744416" cy="30969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3786214" cy="8829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бы ты  поступил?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429024" cy="207170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79912" y="260648"/>
            <a:ext cx="5135488" cy="619268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улице шла женщина,  у неё упал сверток. 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сделает мальчик?</a:t>
            </a:r>
          </a:p>
          <a:p>
            <a:pPr algn="r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пройдет мимо;</a:t>
            </a:r>
          </a:p>
          <a:p>
            <a:pPr algn="r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поднимет сверток</a:t>
            </a:r>
          </a:p>
          <a:p>
            <a:pPr algn="r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отдаст женщине;</a:t>
            </a:r>
          </a:p>
          <a:p>
            <a:pPr algn="r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скажет:</a:t>
            </a:r>
          </a:p>
          <a:p>
            <a:pPr algn="r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 вас упал сверток» </a:t>
            </a:r>
          </a:p>
          <a:p>
            <a:pPr algn="r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пройдет мимо. </a:t>
            </a:r>
          </a:p>
          <a:p>
            <a:pPr algn="r">
              <a:buFontTx/>
              <a:buChar char="-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Зима. Холодно. Девочка потеряла варежку.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Подошел мальчик и сказал: « На, возьми мои,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совсем не холодно!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ест яблоко, а другой -  смотрит.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«Вкусно? -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«Вот если бы у меня было         яблоко, то я бы тебя угостил».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«Как жаль, что у тебя  его нет».</a:t>
            </a:r>
          </a:p>
        </p:txBody>
      </p:sp>
      <p:pic>
        <p:nvPicPr>
          <p:cNvPr id="5122" name="Picture 2" descr="F:\Фото для В.Б\DSC07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57628"/>
            <a:ext cx="3168352" cy="2739724"/>
          </a:xfrm>
          <a:prstGeom prst="rect">
            <a:avLst/>
          </a:prstGeom>
          <a:noFill/>
        </p:spPr>
      </p:pic>
      <p:pic>
        <p:nvPicPr>
          <p:cNvPr id="5124" name="Picture 4" descr="F:\Фото для В.Б\DSC07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57694"/>
            <a:ext cx="2448272" cy="2239658"/>
          </a:xfrm>
          <a:prstGeom prst="rect">
            <a:avLst/>
          </a:prstGeom>
          <a:noFill/>
        </p:spPr>
      </p:pic>
      <p:pic>
        <p:nvPicPr>
          <p:cNvPr id="5125" name="Picture 5" descr="F:\Фото для В.Б\DSC07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4664"/>
            <a:ext cx="208823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4464496" cy="89269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Динамическая пауза </a:t>
            </a:r>
            <a:br>
              <a:rPr lang="ru-RU" sz="2800" b="1" dirty="0" smtClean="0">
                <a:solidFill>
                  <a:srgbClr val="002060"/>
                </a:solidFill>
                <a:effectLst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</a:rPr>
              <a:t>«Добрый дождик»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357298"/>
            <a:ext cx="2735982" cy="1278474"/>
          </a:xfrm>
        </p:spPr>
        <p:txBody>
          <a:bodyPr>
            <a:noAutofit/>
          </a:bodyPr>
          <a:lstStyle/>
          <a:p>
            <a:pPr marR="0" algn="l" eaLnBrk="1" hangingPunct="1">
              <a:lnSpc>
                <a:spcPct val="90000"/>
              </a:lnSpc>
            </a:pPr>
            <a:r>
              <a:rPr lang="ru-RU" sz="2000" dirty="0" smtClean="0"/>
              <a:t>Дождик лил, лил, лил, 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2000" dirty="0" smtClean="0"/>
              <a:t>Бочки полные налил.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2000" dirty="0" smtClean="0"/>
              <a:t>Все деревья напоил, Землю матушку умыл </a:t>
            </a:r>
          </a:p>
        </p:txBody>
      </p:sp>
      <p:pic>
        <p:nvPicPr>
          <p:cNvPr id="6146" name="Picture 2" descr="F:\Фото для В.Б\DSC07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3672408" cy="3002676"/>
          </a:xfrm>
          <a:prstGeom prst="rect">
            <a:avLst/>
          </a:prstGeom>
          <a:noFill/>
        </p:spPr>
      </p:pic>
      <p:pic>
        <p:nvPicPr>
          <p:cNvPr id="6148" name="Picture 4" descr="F:\Фото для В.Б\DSC07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3714752"/>
            <a:ext cx="3693583" cy="2708627"/>
          </a:xfrm>
          <a:prstGeom prst="rect">
            <a:avLst/>
          </a:prstGeom>
          <a:noFill/>
        </p:spPr>
      </p:pic>
      <p:pic>
        <p:nvPicPr>
          <p:cNvPr id="6149" name="Picture 5" descr="F:\Фото для В.Б\DSC07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3960440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</a:rPr>
              <a:t>Что такое доброта, это сердца высота.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43400" cy="18036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Что делает девочка?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Можно ли ее поступок назвать добрым?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Весь ли бутерброд нужно отдать кошечке? А как бы поступили вы?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User\Desktop\Фото аттестация\Фото для В.Б\DSC07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191000" cy="3951890"/>
          </a:xfrm>
          <a:prstGeom prst="rect">
            <a:avLst/>
          </a:prstGeom>
          <a:noFill/>
        </p:spPr>
      </p:pic>
      <p:pic>
        <p:nvPicPr>
          <p:cNvPr id="1030" name="Picture 6" descr="C:\Users\User\Desktop\Фото аттестация\Фото для В.Б\DSC0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03244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62900" cy="10064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</a:rPr>
              <a:t>     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Обсуждение сказки «Добро и зло»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endParaRPr lang="ru-RU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5143536" cy="17204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Куда и зачем шла старушка?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</a:rPr>
              <a:t>  Как вы думаете, почему победило Добро?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</a:rPr>
              <a:t>  Как помогало ей добро?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</a:rPr>
              <a:t>  Как зло старалось навредить старушке?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</a:rPr>
              <a:t>   Удалось ли это злу?</a:t>
            </a:r>
          </a:p>
          <a:p>
            <a:endParaRPr lang="ru-RU" dirty="0"/>
          </a:p>
        </p:txBody>
      </p:sp>
      <p:pic>
        <p:nvPicPr>
          <p:cNvPr id="7173" name="Picture 5" descr="F:\Фото для В.Б\DSC07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0417"/>
            <a:ext cx="4572032" cy="3721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715172" cy="8412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/>
              </a:rPr>
              <a:t>чтение стихотворения «Доброта»</a:t>
            </a:r>
            <a:endParaRPr lang="ru-RU" sz="2800" b="1" dirty="0">
              <a:effectLst/>
            </a:endParaRPr>
          </a:p>
        </p:txBody>
      </p:sp>
      <p:pic>
        <p:nvPicPr>
          <p:cNvPr id="10242" name="Picture 2" descr="F:\Фото для В.Б\DSC077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268760"/>
            <a:ext cx="3543300" cy="505584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4983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с добротою не бывает тесно,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любой семье с ней вместе жить чудесно.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нужна и маленьким, и взрослым,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даже тем, кто лишь с мизинец ростом.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на кухне бабушке поможет,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дедушке с ремонтом в гараже.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любое дело сделать может,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храним ее в своей душе.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помирит тех, кто в долгой ссоре,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Обиды все и шалости простит,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Придет на помощь в безутешном горе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жарком споре быстро победит.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Скорей сердца откроем ей навстречу,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Откроем окна, двери распахнем,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только с нею Добрый день начнем,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вместе с нею встретим Добрый вечер.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01752" y="332656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effectLst/>
              </a:rPr>
              <a:t>Игра  «Доброе животное»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1278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сплочение  детей в группе.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одно большое доброе животное. Давайте послушаем, как оно дышит!  Так не только дышит доброе животное, так же бьется его большое доброе сердце»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4" name="Picture 2" descr="F:\Фото для В.Б\DSC07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392488" cy="3875892"/>
          </a:xfrm>
          <a:prstGeom prst="rect">
            <a:avLst/>
          </a:prstGeom>
          <a:noFill/>
        </p:spPr>
      </p:pic>
      <p:pic>
        <p:nvPicPr>
          <p:cNvPr id="13315" name="Picture 3" descr="F:\Фото для В.Б\DSC07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74441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6104720" cy="121444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effectLst/>
              </a:rPr>
              <a:t>Развивающая игра</a:t>
            </a:r>
            <a:br>
              <a:rPr lang="ru-RU" sz="3100" b="1" dirty="0" smtClean="0">
                <a:solidFill>
                  <a:srgbClr val="002060"/>
                </a:solidFill>
                <a:effectLst/>
              </a:rPr>
            </a:br>
            <a:r>
              <a:rPr lang="ru-RU" sz="3100" b="1" dirty="0" smtClean="0">
                <a:solidFill>
                  <a:srgbClr val="002060"/>
                </a:solidFill>
                <a:effectLst/>
              </a:rPr>
              <a:t>«Собери цветок вежливых слов»</a:t>
            </a:r>
            <a:endParaRPr lang="ru-RU" sz="31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700213"/>
            <a:ext cx="5329287" cy="1440755"/>
          </a:xfrm>
        </p:spPr>
        <p:txBody>
          <a:bodyPr>
            <a:noAutofit/>
          </a:bodyPr>
          <a:lstStyle/>
          <a:p>
            <a:pPr marR="0" algn="l" eaLnBrk="1" hangingPunct="1"/>
            <a:r>
              <a:rPr lang="ru-RU" sz="1800" dirty="0" smtClean="0">
                <a:solidFill>
                  <a:schemeClr val="tx1"/>
                </a:solidFill>
              </a:rPr>
              <a:t>Цель: Закреплять представление о вежливых словах, желание употреблять их в обычных ситуациях, развивать мелкую моторику, пространственную ориентировку, цветовое восприятие, закрепить знания о последовательности цифр.</a:t>
            </a:r>
          </a:p>
        </p:txBody>
      </p:sp>
      <p:pic>
        <p:nvPicPr>
          <p:cNvPr id="12291" name="Picture 3" descr="F:\Фото для В.Б\DSC07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2880320" cy="2304826"/>
          </a:xfrm>
          <a:prstGeom prst="rect">
            <a:avLst/>
          </a:prstGeom>
          <a:noFill/>
        </p:spPr>
      </p:pic>
      <p:pic>
        <p:nvPicPr>
          <p:cNvPr id="12292" name="Picture 4" descr="F:\Фото для В.Б\DSC07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572008"/>
            <a:ext cx="2736304" cy="2097352"/>
          </a:xfrm>
          <a:prstGeom prst="rect">
            <a:avLst/>
          </a:prstGeom>
          <a:noFill/>
        </p:spPr>
      </p:pic>
      <p:pic>
        <p:nvPicPr>
          <p:cNvPr id="12293" name="Picture 5" descr="F:\Фото для В.Б\DSC07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14620"/>
            <a:ext cx="2448272" cy="2298556"/>
          </a:xfrm>
          <a:prstGeom prst="rect">
            <a:avLst/>
          </a:prstGeom>
          <a:noFill/>
        </p:spPr>
      </p:pic>
      <p:pic>
        <p:nvPicPr>
          <p:cNvPr id="12294" name="Picture 6" descr="F:\Фото для В.Б\DSC07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32656"/>
            <a:ext cx="242773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</a:rPr>
              <a:t>Помогите, Помогите,</a:t>
            </a:r>
            <a:br>
              <a:rPr lang="ru-RU" b="1" dirty="0" smtClean="0">
                <a:solidFill>
                  <a:srgbClr val="002060"/>
                </a:solidFill>
                <a:effectLst/>
              </a:rPr>
            </a:br>
            <a:r>
              <a:rPr lang="ru-RU" b="1" dirty="0" smtClean="0">
                <a:solidFill>
                  <a:srgbClr val="002060"/>
                </a:solidFill>
                <a:effectLst/>
              </a:rPr>
              <a:t> доброту к нам проявите…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4340" name="Picture 4" descr="F:\Фото для В.Б\DSC077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2571744"/>
            <a:ext cx="3815542" cy="3815542"/>
          </a:xfrm>
          <a:prstGeom prst="rect">
            <a:avLst/>
          </a:prstGeom>
          <a:noFill/>
        </p:spPr>
      </p:pic>
      <p:pic>
        <p:nvPicPr>
          <p:cNvPr id="14338" name="Picture 2" descr="F:\Фото для В.Б\DSC07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00240"/>
            <a:ext cx="3960440" cy="4165064"/>
          </a:xfrm>
          <a:prstGeom prst="rect">
            <a:avLst/>
          </a:prstGeom>
          <a:noFill/>
        </p:spPr>
      </p:pic>
      <p:pic>
        <p:nvPicPr>
          <p:cNvPr id="14339" name="Picture 3" descr="F:\Фото для В.Б\DSC07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38526" y="310349"/>
            <a:ext cx="225963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88640"/>
            <a:ext cx="7851775" cy="12241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дерево Добра 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3" y="980728"/>
            <a:ext cx="4752528" cy="1440160"/>
          </a:xfrm>
        </p:spPr>
        <p:txBody>
          <a:bodyPr>
            <a:normAutofit lnSpcReduction="10000"/>
          </a:bodyPr>
          <a:lstStyle/>
          <a:p>
            <a:pPr marR="0" algn="l"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дворцовых у ворот дерево добра растет. Налетел вдруг ветерок и листочки уволок. Стало дерево скучать, людей добрых поджидать. </a:t>
            </a:r>
          </a:p>
          <a:p>
            <a:pPr marR="0" algn="l"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Вы, ребята, приходите и листочки соберите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 descr="F:\Фото для В.Б\DSC07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6058"/>
            <a:ext cx="2880320" cy="2947198"/>
          </a:xfrm>
          <a:prstGeom prst="rect">
            <a:avLst/>
          </a:prstGeom>
          <a:noFill/>
        </p:spPr>
      </p:pic>
      <p:pic>
        <p:nvPicPr>
          <p:cNvPr id="15364" name="Picture 4" descr="F:\Фото для В.Б\DSC07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49080"/>
            <a:ext cx="3096344" cy="2492896"/>
          </a:xfrm>
          <a:prstGeom prst="rect">
            <a:avLst/>
          </a:prstGeom>
          <a:noFill/>
        </p:spPr>
      </p:pic>
      <p:pic>
        <p:nvPicPr>
          <p:cNvPr id="15365" name="Picture 5" descr="F:\Фото для В.Б\DSC07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933056"/>
            <a:ext cx="2304256" cy="2664296"/>
          </a:xfrm>
          <a:prstGeom prst="rect">
            <a:avLst/>
          </a:prstGeom>
          <a:noFill/>
        </p:spPr>
      </p:pic>
      <p:pic>
        <p:nvPicPr>
          <p:cNvPr id="15367" name="Picture 7" descr="F:\Фото для В.Б\DSC07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80728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32656"/>
            <a:ext cx="8286808" cy="143896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Цель: 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Формирование у детей нравственно-этических норм, воспитание социально одобряемых стереотипов поведения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29625" cy="4286250"/>
          </a:xfrm>
        </p:spPr>
        <p:txBody>
          <a:bodyPr>
            <a:normAutofit fontScale="62500" lnSpcReduction="20000"/>
          </a:bodyPr>
          <a:lstStyle/>
          <a:p>
            <a:pPr marR="0" algn="ctr"/>
            <a:r>
              <a:rPr lang="ru-RU" b="1" dirty="0" smtClean="0">
                <a:solidFill>
                  <a:schemeClr val="tx1"/>
                </a:solidFill>
              </a:rPr>
              <a:t>Задачи образовательные:</a:t>
            </a:r>
          </a:p>
          <a:p>
            <a:pPr marR="0" algn="just"/>
            <a:r>
              <a:rPr lang="ru-RU" sz="2600" dirty="0" smtClean="0">
                <a:solidFill>
                  <a:schemeClr val="tx1"/>
                </a:solidFill>
                <a:cs typeface="Times New Roman" pitchFamily="18" charset="0"/>
              </a:rPr>
              <a:t>Формировать  умение проектировать свои действия вступая в сообщество с другими детьми, согласовывать с ними свои действия, предлагать свою помощь. 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Times New Roman" pitchFamily="18" charset="0"/>
              </a:rPr>
              <a:t>Углублять представление детей о доброте как о ценном, неотъемлемом качестве человека, раскрыть сущность понятия доброта, представления о важности и необходимости  этого качества  у людей, испытывая в этом внутреннюю потребность.</a:t>
            </a:r>
          </a:p>
          <a:p>
            <a:pPr marR="0" algn="ctr"/>
            <a:r>
              <a:rPr lang="ru-RU" b="1" dirty="0" smtClean="0">
                <a:solidFill>
                  <a:schemeClr val="tx1"/>
                </a:solidFill>
              </a:rPr>
              <a:t>Задачи развивающие: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cs typeface="Times New Roman" pitchFamily="18" charset="0"/>
              </a:rPr>
              <a:t>Совершенствовать коммуникативные навыки </a:t>
            </a:r>
            <a:r>
              <a:rPr lang="ru-RU" sz="2600" i="1" dirty="0" smtClean="0">
                <a:solidFill>
                  <a:schemeClr val="tx1"/>
                </a:solidFill>
                <a:cs typeface="Times New Roman" pitchFamily="18" charset="0"/>
              </a:rPr>
              <a:t>(умение выслушивать товарища, искренне высказывать свое мнение, проявлять доброжелательность к суждениям других детей)</a:t>
            </a:r>
            <a:r>
              <a:rPr lang="ru-RU" sz="2600" dirty="0" smtClean="0">
                <a:solidFill>
                  <a:schemeClr val="tx1"/>
                </a:solidFill>
                <a:cs typeface="Times New Roman" pitchFamily="18" charset="0"/>
              </a:rPr>
              <a:t>, навыки культурного общения со сверстниками, следуя речевому этикету, побуждать к осмыслению общечеловеческих ценностей и осмыслению собственной внутренней позиции;  добиваться доброжелательной интонационной выразительной речи, творческого мышления и воображения. Развивать умение замечать состояние человека по его внешнему виду, настроению, развивать наблюдательность и внимание к людям, с которыми живут, общаются дети.</a:t>
            </a:r>
          </a:p>
          <a:p>
            <a:pPr marR="0" algn="ctr"/>
            <a:endParaRPr lang="ru-RU" sz="2000" dirty="0" smtClean="0">
              <a:solidFill>
                <a:srgbClr val="002060"/>
              </a:solidFill>
            </a:endParaRPr>
          </a:p>
          <a:p>
            <a:pPr marR="0" algn="ctr"/>
            <a:r>
              <a:rPr lang="ru-RU" b="1" dirty="0" smtClean="0">
                <a:solidFill>
                  <a:schemeClr val="tx1"/>
                </a:solidFill>
              </a:rPr>
              <a:t>Задачи воспитательные: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Формирование положительного  доброжелательного, заботливого отношения к другим людям,  побуждать делать добрые поступки – источники добрых  чувств.</a:t>
            </a:r>
          </a:p>
          <a:p>
            <a:pPr marR="0"/>
            <a:endParaRPr lang="ru-RU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61499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effectLst/>
              </a:rPr>
              <a:t>Обсуждение пословицы </a:t>
            </a:r>
            <a:r>
              <a:rPr lang="ru-RU" sz="3100" dirty="0" smtClean="0">
                <a:effectLst/>
              </a:rPr>
              <a:t>«</a:t>
            </a:r>
            <a:r>
              <a:rPr lang="ru-RU" sz="3100" dirty="0" smtClean="0">
                <a:solidFill>
                  <a:srgbClr val="002060"/>
                </a:solidFill>
                <a:effectLst/>
              </a:rPr>
              <a:t>Добрый человек добру учит» </a:t>
            </a:r>
            <a:endParaRPr lang="ru-RU" sz="31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68760"/>
            <a:ext cx="3754760" cy="41414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Орех когда зреет твердеет, вишенка спеет краснеет, персик становится сладким, груша розовеет, помидор краснеет.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А человек? Хорошо, когда воля его твердеет, а душа становится мягче, и тогда он может дарить свое сердечное тепло! Кому?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Всем, кто в этом нуждается.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F:\Фото для В.Б\DSC07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448272" cy="2115616"/>
          </a:xfrm>
          <a:prstGeom prst="rect">
            <a:avLst/>
          </a:prstGeom>
          <a:noFill/>
        </p:spPr>
      </p:pic>
      <p:pic>
        <p:nvPicPr>
          <p:cNvPr id="16387" name="Picture 3" descr="F:\Фото для В.Б\DSC07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4320480" cy="4032448"/>
          </a:xfrm>
          <a:prstGeom prst="rect">
            <a:avLst/>
          </a:prstGeom>
          <a:noFill/>
        </p:spPr>
      </p:pic>
      <p:pic>
        <p:nvPicPr>
          <p:cNvPr id="16388" name="Picture 4" descr="F:\Фото для В.Б\DSC07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40" y="4214818"/>
            <a:ext cx="2453512" cy="249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4664"/>
            <a:ext cx="5867400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</a:rPr>
              <a:t>Мы помогли жителям планеты и они снова научились делать добрые дела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2" descr="H:\DCIM\101MSDCF\DSC00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81" y="1844824"/>
            <a:ext cx="2798025" cy="2304255"/>
          </a:xfrm>
          <a:prstGeom prst="rect">
            <a:avLst/>
          </a:prstGeom>
          <a:noFill/>
        </p:spPr>
      </p:pic>
      <p:pic>
        <p:nvPicPr>
          <p:cNvPr id="7" name="Picture 5" descr="H:\DCIM\101MSDCF\DSC006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869" b="3869"/>
          <a:stretch>
            <a:fillRect/>
          </a:stretch>
        </p:blipFill>
        <p:spPr bwMode="auto">
          <a:xfrm>
            <a:off x="2411760" y="3211261"/>
            <a:ext cx="4536504" cy="3299275"/>
          </a:xfrm>
          <a:prstGeom prst="rect">
            <a:avLst/>
          </a:prstGeom>
          <a:noFill/>
        </p:spPr>
      </p:pic>
      <p:pic>
        <p:nvPicPr>
          <p:cNvPr id="9" name="Picture 6" descr="H:\DCIM\101MSDCF\DSC00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0011" y="289480"/>
            <a:ext cx="2221981" cy="285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539750" y="704850"/>
            <a:ext cx="792003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Материалы:</a:t>
            </a:r>
            <a:endParaRPr lang="en-US" sz="28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en-US" sz="2400" b="1" dirty="0">
              <a:solidFill>
                <a:srgbClr val="0033CC"/>
              </a:solidFill>
              <a:latin typeface="Constantia" pitchFamily="18" charset="0"/>
            </a:endParaRPr>
          </a:p>
          <a:p>
            <a:pPr algn="ctr"/>
            <a:endParaRPr lang="ru-RU" sz="2400" b="1" dirty="0">
              <a:solidFill>
                <a:srgbClr val="0033CC"/>
              </a:solidFill>
              <a:latin typeface="Constantia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Демонстрационный: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Клубок  ниток; аудиозапись, конверт с письмом; разрезная картинка (схема) с изображением грустного лица; предметы для разыгрывания ситуаций (яблоко, варежки, сверток ); мяч;   цветок  с  вежливыми словами на лепестках и цифрами на обратной стороне; коррекционная дорожка; мешочки с песком; дерево «Добра»;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оборудование, презентация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«Девочка кормит котенка»;   «Добрый человек доброте учит»; воздушный шар с прикрепленной к нему картинкой  (схемой) с веселым настроением.</a:t>
            </a:r>
            <a:endParaRPr lang="ru-RU" i="1" dirty="0">
              <a:solidFill>
                <a:srgbClr val="002060"/>
              </a:solidFill>
            </a:endParaRPr>
          </a:p>
          <a:p>
            <a:pPr algn="ctr"/>
            <a:endParaRPr lang="ru-RU" b="1" i="1" dirty="0">
              <a:solidFill>
                <a:srgbClr val="0070C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раздаточный: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рабочие карточки – лабиринты; фломастеры; карточки с  изображением поступков  детей.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/>
        </p:nvGraphicFramePr>
        <p:xfrm>
          <a:off x="214313" y="1143000"/>
          <a:ext cx="8786812" cy="3121703"/>
        </p:xfrm>
        <a:graphic>
          <a:graphicData uri="http://schemas.openxmlformats.org/drawingml/2006/table">
            <a:tbl>
              <a:tblPr/>
              <a:tblGrid>
                <a:gridCol w="1549400"/>
                <a:gridCol w="3744912"/>
                <a:gridCol w="3492500"/>
              </a:tblGrid>
              <a:tr h="317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Практические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Словесные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Наглядные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- развивающие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- игровой прием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- создание проблемной ситуации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- беседа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- объяснение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-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- рассказывание заранее заученного      стихотворения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- дидактические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создание проблемной ситуации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-работа со схемой.</a:t>
                      </a: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метод иллюстраций (рассматривание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мультимедийных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иллюстраций и иллюстрации  с изображением  девочки, кормящей котенка,  картинок с изображением ореха, вишни, персика, груши, помидора, человека.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Прямоугольник 4"/>
          <p:cNvGrpSpPr>
            <a:grpSpLocks/>
          </p:cNvGrpSpPr>
          <p:nvPr/>
        </p:nvGrpSpPr>
        <p:grpSpPr bwMode="auto">
          <a:xfrm>
            <a:off x="2571750" y="214313"/>
            <a:ext cx="3816350" cy="720725"/>
            <a:chOff x="2765" y="2047"/>
            <a:chExt cx="2404" cy="541"/>
          </a:xfrm>
        </p:grpSpPr>
        <p:pic>
          <p:nvPicPr>
            <p:cNvPr id="24599" name="Прямоугольни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65" y="2047"/>
              <a:ext cx="2404" cy="54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600" name="Text Box 18"/>
            <p:cNvSpPr txBox="1">
              <a:spLocks noChangeArrowheads="1"/>
            </p:cNvSpPr>
            <p:nvPr/>
          </p:nvSpPr>
          <p:spPr bwMode="auto">
            <a:xfrm>
              <a:off x="2765" y="2101"/>
              <a:ext cx="2385" cy="37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</a:rPr>
                <a:t>Методы, используемые на занятии</a:t>
              </a:r>
              <a:endParaRPr lang="ru-RU" sz="2000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2627313" y="4365625"/>
            <a:ext cx="3816350" cy="720725"/>
            <a:chOff x="2765" y="2047"/>
            <a:chExt cx="2404" cy="541"/>
          </a:xfrm>
        </p:grpSpPr>
        <p:pic>
          <p:nvPicPr>
            <p:cNvPr id="24597" name="Прямоугольни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65" y="2047"/>
              <a:ext cx="2404" cy="54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598" name="Text Box 18"/>
            <p:cNvSpPr txBox="1">
              <a:spLocks noChangeArrowheads="1"/>
            </p:cNvSpPr>
            <p:nvPr/>
          </p:nvSpPr>
          <p:spPr bwMode="auto">
            <a:xfrm>
              <a:off x="2789" y="2069"/>
              <a:ext cx="2359" cy="407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>
                  <a:solidFill>
                    <a:srgbClr val="FF0000"/>
                  </a:solidFill>
                  <a:latin typeface="Times New Roman" pitchFamily="18" charset="0"/>
                </a:rPr>
                <a:t>Средства </a:t>
              </a:r>
              <a:endParaRPr lang="ru-RU" sz="200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p:sp>
        <p:nvSpPr>
          <p:cNvPr id="24596" name="Прямоугольник 11"/>
          <p:cNvSpPr>
            <a:spLocks noChangeArrowheads="1"/>
          </p:cNvSpPr>
          <p:nvPr/>
        </p:nvSpPr>
        <p:spPr bwMode="auto">
          <a:xfrm>
            <a:off x="142875" y="5143500"/>
            <a:ext cx="87868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</a:rPr>
              <a:t>Художественные</a:t>
            </a:r>
            <a:r>
              <a:rPr lang="ru-RU" sz="1600" dirty="0">
                <a:latin typeface="Times New Roman" pitchFamily="18" charset="0"/>
              </a:rPr>
              <a:t> - художественная литература, использование </a:t>
            </a:r>
            <a:r>
              <a:rPr lang="ru-RU" sz="1600" dirty="0" err="1">
                <a:latin typeface="Times New Roman" pitchFamily="18" charset="0"/>
              </a:rPr>
              <a:t>мультимедийной</a:t>
            </a:r>
            <a:r>
              <a:rPr lang="ru-RU" sz="1600" dirty="0">
                <a:latin typeface="Times New Roman" pitchFamily="18" charset="0"/>
              </a:rPr>
              <a:t> презентации;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</a:rPr>
              <a:t>Социально-средовые</a:t>
            </a:r>
            <a:r>
              <a:rPr lang="ru-RU" sz="1600" dirty="0">
                <a:latin typeface="Times New Roman" pitchFamily="18" charset="0"/>
              </a:rPr>
              <a:t> - развивающая среда в группе;</a:t>
            </a:r>
          </a:p>
          <a:p>
            <a:pPr>
              <a:lnSpc>
                <a:spcPct val="150000"/>
              </a:lnSpc>
            </a:pPr>
            <a:r>
              <a:rPr lang="ru-RU" sz="1600" b="1" dirty="0" err="1">
                <a:latin typeface="Times New Roman" pitchFamily="18" charset="0"/>
              </a:rPr>
              <a:t>Деятельностные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- сменяемость видов деятельности (дети не сидели на одном месте были всегда в движении, чередовались задания с физкультурными минутками).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029424" cy="89269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3 этап:  Заключительный </a:t>
            </a:r>
            <a:r>
              <a:rPr lang="ru-RU" sz="2800" b="1" dirty="0" smtClean="0">
                <a:solidFill>
                  <a:srgbClr val="002060"/>
                </a:solidFill>
                <a:effectLst/>
                <a:sym typeface="Wingdings" pitchFamily="2" charset="2"/>
              </a:rPr>
              <a:t>(2 мин)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29264"/>
            <a:ext cx="8352928" cy="1285884"/>
          </a:xfrm>
        </p:spPr>
        <p:txBody>
          <a:bodyPr>
            <a:normAutofit fontScale="25000" lnSpcReduction="20000"/>
          </a:bodyPr>
          <a:lstStyle/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</a:t>
            </a: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добрые дела вы сделали сегодня?  Трудно ли было делать добрые дела?</a:t>
            </a:r>
          </a:p>
          <a:p>
            <a:pPr marR="0" algn="ctr" eaLnBrk="1" hangingPunct="1">
              <a:lnSpc>
                <a:spcPct val="80000"/>
              </a:lnSpc>
              <a:buFontTx/>
              <a:buChar char="-"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Какое у вас настроение от проделанных добрых поступков?</a:t>
            </a:r>
          </a:p>
          <a:p>
            <a:pPr marR="0" algn="l" eaLnBrk="1" hangingPunct="1">
              <a:lnSpc>
                <a:spcPct val="80000"/>
              </a:lnSpc>
              <a:buFontTx/>
              <a:buChar char="-"/>
            </a:pPr>
            <a:endParaRPr lang="ru-RU" sz="7200" b="1" dirty="0" smtClean="0">
              <a:solidFill>
                <a:schemeClr val="tx1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ru-RU" sz="7200" b="1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  <a:buFontTx/>
              <a:buChar char="-"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больше в мире доброты  -  счастливей станем я и ты!</a:t>
            </a:r>
          </a:p>
          <a:p>
            <a:pPr marR="0" algn="l" eaLnBrk="1" hangingPunct="1">
              <a:lnSpc>
                <a:spcPct val="80000"/>
              </a:lnSpc>
            </a:pPr>
            <a:endParaRPr lang="ru-RU" sz="1700" dirty="0" smtClean="0"/>
          </a:p>
          <a:p>
            <a:pPr marR="0" algn="l" eaLnBrk="1" hangingPunct="1">
              <a:lnSpc>
                <a:spcPct val="80000"/>
              </a:lnSpc>
            </a:pPr>
            <a:endParaRPr lang="ru-RU" sz="1700" dirty="0" smtClean="0"/>
          </a:p>
          <a:p>
            <a:pPr marR="0" algn="l" eaLnBrk="1" hangingPunct="1">
              <a:lnSpc>
                <a:spcPct val="80000"/>
              </a:lnSpc>
            </a:pPr>
            <a:endParaRPr lang="ru-RU" sz="1700" dirty="0" smtClean="0"/>
          </a:p>
          <a:p>
            <a:pPr marR="0" algn="l" eaLnBrk="1" hangingPunct="1">
              <a:lnSpc>
                <a:spcPct val="80000"/>
              </a:lnSpc>
            </a:pPr>
            <a:r>
              <a:rPr lang="ru-RU" sz="1700" dirty="0" smtClean="0"/>
              <a:t>- </a:t>
            </a:r>
          </a:p>
        </p:txBody>
      </p:sp>
      <p:pic>
        <p:nvPicPr>
          <p:cNvPr id="17412" name="Picture 4" descr="F:\Фото для В.Б\DSC07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112568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64807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Тема занятия: «Спешите делать добрые дела</a:t>
            </a:r>
            <a:r>
              <a:rPr lang="ru-RU" sz="2800" b="1" dirty="0" smtClean="0">
                <a:solidFill>
                  <a:srgbClr val="0070C0"/>
                </a:solidFill>
                <a:effectLst/>
              </a:rPr>
              <a:t>»</a:t>
            </a:r>
            <a:endParaRPr lang="ru-RU" sz="28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3500438"/>
            <a:ext cx="7854950" cy="2738435"/>
          </a:xfrm>
        </p:spPr>
        <p:txBody>
          <a:bodyPr/>
          <a:lstStyle/>
          <a:p>
            <a:pPr marR="0"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При проведении непосредственно - образовательной деятельности (занятия) формируются интегративные качества ребенка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R="0" algn="l" eaLnBrk="1" hangingPunct="1"/>
            <a:r>
              <a:rPr lang="ru-RU" sz="2000" dirty="0" smtClean="0">
                <a:solidFill>
                  <a:schemeClr val="tx1"/>
                </a:solidFill>
              </a:rPr>
              <a:t>1.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Любознательность наблюдательность, активность.</a:t>
            </a:r>
          </a:p>
          <a:p>
            <a:pPr marR="0" algn="l" eaLnBrk="1" hangingPunct="1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2. Эмоциональная отзывчивость.</a:t>
            </a:r>
          </a:p>
          <a:p>
            <a:pPr marR="0" algn="l" eaLnBrk="1" hangingPunct="1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3. Овладение средствами общения и способами взаимодействия со взрослыми и сверстниками.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  <a:hlinkClick r:id="rId3" action="ppaction://hlinkpres?slideindex=1&amp;slidetitle="/>
              </a:rPr>
              <a:t>. </a:t>
            </a:r>
            <a:endParaRPr 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R="0" algn="l"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4.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Овладение необходимыми умениями и навыками.</a:t>
            </a:r>
          </a:p>
        </p:txBody>
      </p:sp>
      <p:pic>
        <p:nvPicPr>
          <p:cNvPr id="6148" name="Picture 2" descr="D:\Документы\Оксана\1 класс\азбука\чтение\дополниттельно\веселый букварь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55" t="52541" r="18340"/>
          <a:stretch>
            <a:fillRect/>
          </a:stretch>
        </p:blipFill>
        <p:spPr bwMode="auto">
          <a:xfrm>
            <a:off x="5143504" y="1071546"/>
            <a:ext cx="2663825" cy="251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:\мама рабочий стол\блестящее солнц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785794"/>
            <a:ext cx="255587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</a:rPr>
              <a:t>Предварительная работа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Образовательная деятельность, осуществляемая в ходе режимных процессов: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  сказки» Добро и зло»,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(автор неизвестен),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«Просто старушка» В.Осеева; заучивание  стихотворения «Доброта»  И.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Тулупова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разыгрывание ситуаций: «А как бы ты поступил?»; беседы с  рассматриванием иллюстраций  из серии:  «Уроки доброты»; обсуждение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тему «Кто такие добрые люди?», «Азбука вежливости», «В мире доброты»;  игры «Комплименты», «Шкатулка полезных советов», «Кто у нас молодец»,  «Замени добрыми словами»,  «Выбери хорошие поступки», ведение альбома «Жизнь дана на добрые дела».</a:t>
            </a:r>
          </a:p>
          <a:p>
            <a:pPr algn="ctr">
              <a:buFontTx/>
              <a:buChar char="-"/>
              <a:defRPr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 деятельность детей: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ролевые игры, рисование  «Мой добрый друг»,  «Самый замечательный человек»,  «Собери  картинку для друга» (из  палочек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сделай своими руками  подарок другу, настольно- печатные игры «Что такое хорошо, что такое плохо», «Эмоции», «Домик настроений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Взаимодействие с родителями:</a:t>
            </a:r>
          </a:p>
          <a:p>
            <a:pPr algn="ctr"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бесед, консультаций, рисование «добрых человечков».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5961274" cy="66802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effectLst/>
              </a:rPr>
              <a:t>Описание  хода  занятия</a:t>
            </a:r>
            <a:r>
              <a:rPr lang="ru-RU" sz="4000" dirty="0" smtClean="0">
                <a:solidFill>
                  <a:srgbClr val="002060"/>
                </a:solidFill>
              </a:rPr>
              <a:t>: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92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80728"/>
            <a:ext cx="8786842" cy="5543897"/>
          </a:xfrm>
        </p:spPr>
        <p:txBody>
          <a:bodyPr>
            <a:normAutofit fontScale="40000" lnSpcReduction="20000"/>
          </a:bodyPr>
          <a:lstStyle/>
          <a:p>
            <a:pPr marR="0" algn="l" eaLnBrk="1" hangingPunct="1"/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</a:rPr>
              <a:t>1 этап:  Организационный ( 3 минуты)</a:t>
            </a:r>
            <a:endParaRPr lang="ru-RU" sz="3500" dirty="0" smtClean="0">
              <a:solidFill>
                <a:schemeClr val="tx1"/>
              </a:solidFill>
            </a:endParaRPr>
          </a:p>
          <a:p>
            <a:pPr marR="0" algn="l" eaLnBrk="1" hangingPunct="1"/>
            <a:r>
              <a:rPr lang="ru-RU" sz="3500" dirty="0" smtClean="0">
                <a:solidFill>
                  <a:schemeClr val="tx1"/>
                </a:solidFill>
              </a:rPr>
              <a:t>Пальчиковая гимнастика: «Здравствуй!»</a:t>
            </a:r>
          </a:p>
          <a:p>
            <a:pPr marR="0" algn="l" eaLnBrk="1" hangingPunct="1"/>
            <a:endParaRPr lang="ru-RU" sz="2900" dirty="0" smtClean="0">
              <a:solidFill>
                <a:schemeClr val="tx1"/>
              </a:solidFill>
            </a:endParaRPr>
          </a:p>
          <a:p>
            <a:pPr marR="0" algn="l" eaLnBrk="1" hangingPunct="1"/>
            <a:r>
              <a:rPr lang="ru-RU" sz="2900" dirty="0" smtClean="0">
                <a:solidFill>
                  <a:schemeClr val="tx1"/>
                </a:solidFill>
              </a:rPr>
              <a:t>Здравствуй, солнце золотое!</a:t>
            </a:r>
          </a:p>
          <a:p>
            <a:pPr marR="0" algn="l" eaLnBrk="1" hangingPunct="1"/>
            <a:r>
              <a:rPr lang="ru-RU" sz="2900" dirty="0" smtClean="0">
                <a:solidFill>
                  <a:schemeClr val="tx1"/>
                </a:solidFill>
              </a:rPr>
              <a:t>Здравствуй, небо голубое!</a:t>
            </a:r>
          </a:p>
          <a:p>
            <a:pPr marR="0" algn="l" eaLnBrk="1" hangingPunct="1"/>
            <a:r>
              <a:rPr lang="ru-RU" sz="2900" dirty="0" smtClean="0">
                <a:solidFill>
                  <a:schemeClr val="tx1"/>
                </a:solidFill>
              </a:rPr>
              <a:t>Здравствуй, вольный ветерок!</a:t>
            </a:r>
          </a:p>
          <a:p>
            <a:pPr marR="0" algn="l" eaLnBrk="1" hangingPunct="1"/>
            <a:r>
              <a:rPr lang="ru-RU" sz="2900" dirty="0" smtClean="0">
                <a:solidFill>
                  <a:schemeClr val="tx1"/>
                </a:solidFill>
              </a:rPr>
              <a:t>Здравствуй. радостный денек!</a:t>
            </a:r>
          </a:p>
          <a:p>
            <a:pPr marR="0" algn="l" eaLnBrk="1" hangingPunct="1"/>
            <a:r>
              <a:rPr lang="ru-RU" sz="2900" dirty="0" smtClean="0">
                <a:solidFill>
                  <a:schemeClr val="tx1"/>
                </a:solidFill>
              </a:rPr>
              <a:t>Я живу в родном краю,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Всех я вас приветствую.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dirty="0" smtClean="0">
                <a:solidFill>
                  <a:schemeClr val="tx1"/>
                </a:solidFill>
              </a:rPr>
              <a:t> Давайте позовем хорошее настроение, 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для этого надо посмотреть друг на друга и улыбнуться.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«День наступает, природа оживает,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Солнышко встает, нам тепло дает.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Друг на друга поглядим, про себя поговорим: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«Кто у нас хороший, кто у нас пригожий!»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sz="3000" dirty="0" smtClean="0">
                <a:solidFill>
                  <a:schemeClr val="tx1"/>
                </a:solidFill>
              </a:rPr>
              <a:t>                                             Игра «Комплименты» с волшебным клубком </a:t>
            </a:r>
          </a:p>
          <a:p>
            <a:pPr marR="0" algn="l" eaLnBrk="1" hangingPunct="1"/>
            <a:endParaRPr lang="ru-RU" sz="3000" dirty="0" smtClean="0">
              <a:solidFill>
                <a:schemeClr val="tx1"/>
              </a:solidFill>
            </a:endParaRPr>
          </a:p>
          <a:p>
            <a:pPr marR="0" algn="l" eaLnBrk="1" hangingPunct="1"/>
            <a:endParaRPr lang="ru-RU" sz="3000" dirty="0" smtClean="0">
              <a:solidFill>
                <a:schemeClr val="tx1"/>
              </a:solidFill>
            </a:endParaRPr>
          </a:p>
          <a:p>
            <a:pPr marR="0" algn="l" eaLnBrk="1" hangingPunct="1">
              <a:buFontTx/>
              <a:buChar char="-"/>
            </a:pPr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В детский сад пришло письмо.</a:t>
            </a:r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На планете «Добрячки»  злая волшебница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 заколдовала всех  ее жителей и они 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забыли, что такое  доброта  и  добрые дела.   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В конверте есть картинка, 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собрав которую, вы догадаетесь,  какое стало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 настроение у жителей планеты.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 Я приглашаю вас 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 помочь  жителям  планеты: «Добрячки» и научить их снова делать добрые дела.</a:t>
            </a:r>
          </a:p>
        </p:txBody>
      </p:sp>
      <p:pic>
        <p:nvPicPr>
          <p:cNvPr id="10" name="Picture 2" descr="F:\Фото для В.Б\DSC07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04256" cy="1728192"/>
          </a:xfrm>
          <a:prstGeom prst="rect">
            <a:avLst/>
          </a:prstGeom>
          <a:noFill/>
        </p:spPr>
      </p:pic>
      <p:pic>
        <p:nvPicPr>
          <p:cNvPr id="12" name="Picture 3" descr="F:\Фото для В.Б\DSC07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00108"/>
            <a:ext cx="2952328" cy="2204864"/>
          </a:xfrm>
          <a:prstGeom prst="rect">
            <a:avLst/>
          </a:prstGeom>
          <a:noFill/>
        </p:spPr>
      </p:pic>
      <p:pic>
        <p:nvPicPr>
          <p:cNvPr id="14" name="Picture 2" descr="F:\Фото для В.Б\DSC07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00570"/>
            <a:ext cx="2759224" cy="2160240"/>
          </a:xfrm>
          <a:prstGeom prst="rect">
            <a:avLst/>
          </a:prstGeom>
          <a:noFill/>
        </p:spPr>
      </p:pic>
      <p:pic>
        <p:nvPicPr>
          <p:cNvPr id="20482" name="Picture 2" descr="F:\Фото для В.Б\DSC07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071678"/>
            <a:ext cx="2376264" cy="2161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</a:rPr>
              <a:t>Соберем картинку и увидим Какое настроение стало у жителей планеты «Добрячки»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F:\Фото для В.Б\DSC07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006126" y="2850858"/>
            <a:ext cx="3690851" cy="3695007"/>
          </a:xfrm>
          <a:prstGeom prst="rect">
            <a:avLst/>
          </a:prstGeom>
          <a:noFill/>
        </p:spPr>
      </p:pic>
      <p:pic>
        <p:nvPicPr>
          <p:cNvPr id="1027" name="Picture 3" descr="F:\Фото для В.Б\DSC07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3997678" cy="358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293096"/>
            <a:ext cx="4178747" cy="208823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«Добрым быть совсем не просто,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не зависит доброта от роста.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Не зависит доброта от цвета.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Доброта не пряник ,не конфета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Доброта с годами не стареет.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Доброта от холода согреет.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Если доброта как солнце светит,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Радуются взрослые и дети».</a:t>
            </a:r>
            <a:endParaRPr lang="ru-RU" sz="1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1" y="332656"/>
            <a:ext cx="4680520" cy="2448272"/>
          </a:xfrm>
        </p:spPr>
        <p:txBody>
          <a:bodyPr>
            <a:normAutofit lnSpcReduction="10000"/>
          </a:bodyPr>
          <a:lstStyle/>
          <a:p>
            <a:pPr marR="0" algn="l" eaLnBrk="1" hangingPunct="1"/>
            <a:r>
              <a:rPr lang="ru-RU" sz="1800" dirty="0" smtClean="0">
                <a:solidFill>
                  <a:schemeClr val="tx1"/>
                </a:solidFill>
              </a:rPr>
              <a:t>Что такое доброта?  Зачем нужна доброта? Каких людей называют добрыми?</a:t>
            </a:r>
          </a:p>
          <a:p>
            <a:pPr marR="0" algn="l" eaLnBrk="1" hangingPunct="1"/>
            <a:r>
              <a:rPr lang="ru-RU" sz="1800" dirty="0" smtClean="0">
                <a:solidFill>
                  <a:schemeClr val="tx1"/>
                </a:solidFill>
              </a:rPr>
              <a:t> Доброта – это солнце, это то, без чего мир не может существовать. </a:t>
            </a:r>
          </a:p>
          <a:p>
            <a:pPr marR="0" algn="l" eaLnBrk="1" hangingPunct="1"/>
            <a:r>
              <a:rPr lang="ru-RU" sz="1800" dirty="0" smtClean="0">
                <a:solidFill>
                  <a:schemeClr val="tx1"/>
                </a:solidFill>
              </a:rPr>
              <a:t>Доброта – это стремление человека дать полное счастье всем людям, всему человечеству. </a:t>
            </a:r>
          </a:p>
          <a:p>
            <a:pPr marR="0" algn="l" eaLnBrk="1" hangingPunct="1"/>
            <a:r>
              <a:rPr lang="ru-RU" sz="1800" dirty="0" smtClean="0">
                <a:solidFill>
                  <a:schemeClr val="tx1"/>
                </a:solidFill>
              </a:rPr>
              <a:t>Доброта украшает человека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pPr marR="0" algn="l" eaLnBrk="1" hangingPunct="1"/>
            <a:endParaRPr lang="ru-RU" sz="16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F:\Фото для В.Б\DSC07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320480" cy="3356992"/>
          </a:xfrm>
          <a:prstGeom prst="rect">
            <a:avLst/>
          </a:prstGeom>
          <a:noFill/>
        </p:spPr>
      </p:pic>
      <p:pic>
        <p:nvPicPr>
          <p:cNvPr id="2051" name="Picture 3" descr="F:\Фото для В.Б\DSC07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148" y="599985"/>
            <a:ext cx="3491880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жизни мы совершаем хорошие поступки и не очень хорошие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16832"/>
            <a:ext cx="3008313" cy="349336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Вчера  я  наблюдала  за двумя мальчиками, которые не просто улыбались, а хохотали, увидев, как старушка поскользнулась и упала. Получается, ребятам в этот момент было хорошо? Что вы думаете об этом?  Что случилось со старушкой? Как она себя чувствует?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Чем можно помочь старушке? Для вас важнее услышать благодарность, похвалу или просто помочь?</a:t>
            </a:r>
          </a:p>
          <a:p>
            <a:endParaRPr lang="ru-RU" dirty="0"/>
          </a:p>
        </p:txBody>
      </p:sp>
      <p:pic>
        <p:nvPicPr>
          <p:cNvPr id="5" name="Содержимое 4" descr="http://www.r-rech.ru/images/stories/rasskazi/prosto_star.jpg">
            <a:hlinkClick r:id="rId2" tgtFrame="&quot;_blank&quot;" tooltip="&quot;развитие речи детей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961" y="1412776"/>
            <a:ext cx="41565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можно помочь пожилым людям?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http://www.r-rech.ru/images/stories/rasskazi/prosto_star.jpg">
            <a:hlinkClick r:id="rId2" tgtFrame="&quot;_blank&quot;" tooltip="&quot;развитие речи детей&quot;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26642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CIM\101MSDCF\DSC00630.JPG"/>
          <p:cNvPicPr/>
          <p:nvPr/>
        </p:nvPicPr>
        <p:blipFill>
          <a:blip r:embed="rId4" cstate="print"/>
          <a:srcRect l="7059" t="816" r="3855" b="9276"/>
          <a:stretch>
            <a:fillRect/>
          </a:stretch>
        </p:blipFill>
        <p:spPr bwMode="auto">
          <a:xfrm>
            <a:off x="428596" y="1071546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CIM\101MSDCF\DSC00631.JPG"/>
          <p:cNvPicPr/>
          <p:nvPr/>
        </p:nvPicPr>
        <p:blipFill>
          <a:blip r:embed="rId5" cstate="print"/>
          <a:srcRect l="3229" b="6247"/>
          <a:stretch>
            <a:fillRect/>
          </a:stretch>
        </p:blipFill>
        <p:spPr bwMode="auto">
          <a:xfrm>
            <a:off x="5572132" y="764704"/>
            <a:ext cx="3176332" cy="21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7" descr="H:\DCIM\101MSDCF\DSC00625.JPG"/>
          <p:cNvPicPr>
            <a:picLocks/>
          </p:cNvPicPr>
          <p:nvPr/>
        </p:nvPicPr>
        <p:blipFill>
          <a:blip r:embed="rId6" cstate="print"/>
          <a:srcRect t="2401" b="3351"/>
          <a:stretch>
            <a:fillRect/>
          </a:stretch>
        </p:blipFill>
        <p:spPr bwMode="auto">
          <a:xfrm>
            <a:off x="3347864" y="3786190"/>
            <a:ext cx="223224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Рисунок 5" descr="H:\DCIM\101MSDCF\DSC006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356992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1287</TotalTime>
  <Words>1542</Words>
  <Application>Microsoft Office PowerPoint</Application>
  <PresentationFormat>Экран (4:3)</PresentationFormat>
  <Paragraphs>192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Муниципальное бюджетное дошкольное образовательное учреждение детский сад компенсирующего вида №29  «Ёлочка»  город Нижневартовск</vt:lpstr>
      <vt:lpstr>Цель:  Формирование у детей нравственно-этических норм, воспитание социально одобряемых стереотипов поведения</vt:lpstr>
      <vt:lpstr>Тема занятия: «Спешите делать добрые дела»</vt:lpstr>
      <vt:lpstr>Предварительная работа</vt:lpstr>
      <vt:lpstr>Описание  хода  занятия:</vt:lpstr>
      <vt:lpstr>Соберем картинку и увидим Какое настроение стало у жителей планеты «Добрячки»</vt:lpstr>
      <vt:lpstr>«Добрым быть совсем не просто,  не зависит доброта от роста.  Не зависит доброта от цвета.  Доброта не пряник ,не конфета Доброта с годами не стареет. Доброта от холода согреет. Если доброта как солнце светит,  Радуются взрослые и дети».</vt:lpstr>
      <vt:lpstr>В жизни мы совершаем хорошие поступки и не очень хорошие</vt:lpstr>
      <vt:lpstr>Как можно помочь пожилым людям? </vt:lpstr>
      <vt:lpstr>Игра с мячом: «Скажи наоборот»</vt:lpstr>
      <vt:lpstr>Как бы ты  поступил?</vt:lpstr>
      <vt:lpstr>Динамическая пауза  «Добрый дождик»</vt:lpstr>
      <vt:lpstr>Что такое доброта, это сердца высота.</vt:lpstr>
      <vt:lpstr>       Обсуждение сказки «Добро и зло» </vt:lpstr>
      <vt:lpstr>чтение стихотворения «Доброта»</vt:lpstr>
      <vt:lpstr>Игра  «Доброе животное» </vt:lpstr>
      <vt:lpstr>Развивающая игра «Собери цветок вежливых слов»</vt:lpstr>
      <vt:lpstr>Помогите, Помогите,  доброту к нам проявите…</vt:lpstr>
      <vt:lpstr>дерево Добра </vt:lpstr>
      <vt:lpstr> Обсуждение пословицы «Добрый человек добру учит» </vt:lpstr>
      <vt:lpstr>Мы помогли жителям планеты и они снова научились делать добрые дела</vt:lpstr>
      <vt:lpstr>Слайд 22</vt:lpstr>
      <vt:lpstr>Слайд 23</vt:lpstr>
      <vt:lpstr>3 этап:  Заключительный (2 мин)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компенсирующего вида №29  «Ёлочка»  город Нижневартовск</dc:title>
  <dc:creator>User</dc:creator>
  <cp:lastModifiedBy>User</cp:lastModifiedBy>
  <cp:revision>131</cp:revision>
  <dcterms:created xsi:type="dcterms:W3CDTF">2012-12-13T15:18:34Z</dcterms:created>
  <dcterms:modified xsi:type="dcterms:W3CDTF">2012-12-22T06:37:33Z</dcterms:modified>
</cp:coreProperties>
</file>